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6" r:id="rId2"/>
    <p:sldId id="258" r:id="rId3"/>
    <p:sldId id="259" r:id="rId4"/>
    <p:sldId id="367" r:id="rId5"/>
    <p:sldId id="256" r:id="rId6"/>
    <p:sldId id="373" r:id="rId7"/>
    <p:sldId id="369" r:id="rId8"/>
    <p:sldId id="265" r:id="rId9"/>
    <p:sldId id="362" r:id="rId10"/>
    <p:sldId id="261" r:id="rId11"/>
    <p:sldId id="268" r:id="rId12"/>
    <p:sldId id="290" r:id="rId13"/>
    <p:sldId id="376" r:id="rId14"/>
    <p:sldId id="377" r:id="rId15"/>
    <p:sldId id="371" r:id="rId16"/>
    <p:sldId id="294" r:id="rId17"/>
    <p:sldId id="352" r:id="rId18"/>
    <p:sldId id="266" r:id="rId19"/>
    <p:sldId id="370" r:id="rId20"/>
    <p:sldId id="297" r:id="rId21"/>
    <p:sldId id="308" r:id="rId22"/>
    <p:sldId id="364" r:id="rId23"/>
    <p:sldId id="355" r:id="rId24"/>
    <p:sldId id="375" r:id="rId25"/>
    <p:sldId id="357" r:id="rId26"/>
    <p:sldId id="356" r:id="rId27"/>
    <p:sldId id="368" r:id="rId28"/>
    <p:sldId id="359" r:id="rId29"/>
    <p:sldId id="374" r:id="rId30"/>
    <p:sldId id="378" r:id="rId31"/>
    <p:sldId id="262" r:id="rId3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3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02FF26-ABE8-48A6-B5E1-A4B4C03D5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5D5E77C-DDF4-4732-902B-79F7ECC8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3C613E2-67C5-4F98-AF42-3709D9B4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6E4228E-9400-427B-95CF-C1D918F8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7281CA-2709-4772-92C2-2F964520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995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8C2678-F54A-41C4-AFF8-46AB8FEC0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FD9C91-933E-42CF-845D-EB43A41B6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F9D00D7-CA50-4FCE-B32F-E5D5D4CDE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53476ED-4589-446B-B311-1B2F9D99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F942D8-BD23-451D-9CBA-3162B1375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388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E31A2A-D70D-49F3-B1EF-097C0659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FAC69A-4BB6-4C87-A7D9-931532DBA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32B5F8-E519-4AF6-9FF8-57584B83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CD4FF4C-99C2-4198-844A-5E574794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086610-217D-450B-BF59-A8D65B26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19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2E56FF-FB37-4302-860F-1111C119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D5B8BA-AAF1-4AC5-9A26-3041D6AB4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CBA310B-2AB0-4A8E-82C6-36A839BC2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D1FC561-4DA3-4C90-88AC-616E55FE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83D565A-B6F5-48FE-A375-C528A214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7CC8D37-AD1E-45A8-B886-D773B812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093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498A68-1B58-4B49-9D88-75FD3B818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DFA081A-B53E-4C80-9BA5-FE0D01383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1B159F8-1EFA-4589-A75E-400EC9C23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CC8A748-3FF7-4A5E-9201-A8ADCCDF9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5057957-4613-4460-BE31-2EDD99D9A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70A80C1-D07B-4A55-8FDE-3CEBD390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C99B97F-2001-4530-A933-194AA057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055C2B3-038A-43CA-9423-79BCA691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37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495F0-E6F8-4B10-BD2D-B1CEF9837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785300A-05D2-4E9B-8927-52E87784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C8B93BD-147F-4057-BD2D-4FF3DDA55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3C31C9A-3916-44FF-85F6-0BACE5B0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63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F501FE0-22A5-42B6-89D3-87015051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A2F7215-01D9-47D8-9D3D-96E6D210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BBBF38-9040-434C-AD19-B8D56322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56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A5156-1401-4C95-AA2A-0D94B0F69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1B4338-CB1E-458B-910F-DB745B865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71193AA-F16B-49A5-B46A-FE3EFF92C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9025748-BE5A-4F0D-AFB3-0709BB57F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523765C-F016-494B-B3E3-F4D5A94E0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3E51B0-03BA-40F1-8ABA-1615E0B5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93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5D5A7E-BFEC-4BD6-9E2F-42E7B213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A57FFD2-209C-4BCE-9E21-06D3D8AAF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B4B37F1-FCA2-4C41-AB35-BFBB76261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FA1D1FA-5916-4CAD-88A4-4992EB89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1F7A0CA-A0D2-43DC-83AF-DFF7FA3D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18B477-9967-446B-909D-8431DEE1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333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D1D70B-4C19-4DAD-90EA-437702C6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D511928-E0E0-4A48-A5BA-AB8B0A79A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F7EB31-4743-4F98-8C98-89ABF44A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600EA30-EDC1-473F-A8E1-F7B83776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448EFD9-7CB7-419B-85D6-0A4B6928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933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305A2DE-F27F-406B-B534-297BDBFDD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48B7278-A7F3-45DB-BEA3-0ECB3F5F5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C5D2FE-EDD6-458A-9118-60C3C9BF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6E70D63-288B-4EF0-8E6F-22FFC995A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7ECE120-C4D2-4391-BA06-B439EECA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873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AC84832-4560-496D-BAE7-442E1A862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67A0B98-0D47-406C-A41C-1556E17CF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E04568D-D84B-4CB8-9771-82E4F1FD0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A133E-6617-4FEE-8C2F-91CEE8887E51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563BF6-7BEE-4128-8E69-85662D96F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1BBA31-A656-435C-9547-4CF875D75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5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D:\01%20&#35373;&#20633;&#32068;%20%20&#20027;&#35201;&#36039;&#26009;\equipment\01&#35373;&#20633;&#32068;&#25215;&#36774;&#21450;&#22577;&#21517;&#27963;&#21205;(&#31185;&#22290;&#26371;&#21450;&#23526;&#39511;&#31478;&#36093;)\01&#31185;&#22290;&#26371;\44&#23622;(&#20116;&#31119;114)\&#35336;&#30059;\&#30332;&#25991;%20%20&#23450;&#26696;\114&#24180;&#24230;&#31532;44&#23622;&#22283;&#27665;&#20013;&#23567;&#23416;&#31185;&#23416;&#22290;&#36938;&#26371;&#23526;&#26045;&#35336;&#30059;-&#23526;&#26045;&#26399;&#31243;&#20462;&#27491;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9CC788F-2A64-9001-3933-B176964D8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3" y="0"/>
            <a:ext cx="12142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0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50819" y="981458"/>
            <a:ext cx="80903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說明會流程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4025"/>
            <a:ext cx="2280813" cy="215463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9411" y="4727643"/>
            <a:ext cx="2102587" cy="2641022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E5C687-BD88-479B-AC58-97CBC6B6E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598" y="2172447"/>
            <a:ext cx="9520844" cy="3234449"/>
          </a:xfrm>
        </p:spPr>
        <p:txBody>
          <a:bodyPr>
            <a:noAutofit/>
          </a:bodyPr>
          <a:lstStyle/>
          <a:p>
            <a:pPr marL="2281238" indent="-2281238">
              <a:lnSpc>
                <a:spcPct val="15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一、設攤說明與意見交流</a:t>
            </a:r>
          </a:p>
          <a:p>
            <a:pPr marL="1073150" indent="-1073150">
              <a:lnSpc>
                <a:spcPct val="10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二、攤位空間現勘及布置規劃研議</a:t>
            </a:r>
            <a:endParaRPr lang="zh-TW" altLang="en-US" sz="4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1238" indent="-2281238">
              <a:lnSpc>
                <a:spcPct val="15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三、散會</a:t>
            </a:r>
          </a:p>
        </p:txBody>
      </p:sp>
    </p:spTree>
    <p:extLst>
      <p:ext uri="{BB962C8B-B14F-4D97-AF65-F5344CB8AC3E}">
        <p14:creationId xmlns:p14="http://schemas.microsoft.com/office/powerpoint/2010/main" val="412709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921E1FC-1FCC-D88A-C131-509BE41AB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6631"/>
            <a:ext cx="10515600" cy="1422233"/>
          </a:xfrm>
        </p:spPr>
        <p:txBody>
          <a:bodyPr>
            <a:normAutofit/>
          </a:bodyPr>
          <a:lstStyle/>
          <a:p>
            <a:pPr algn="ctr"/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主辦單位代表致詞</a:t>
            </a:r>
          </a:p>
        </p:txBody>
      </p:sp>
    </p:spTree>
    <p:extLst>
      <p:ext uri="{BB962C8B-B14F-4D97-AF65-F5344CB8AC3E}">
        <p14:creationId xmlns:p14="http://schemas.microsoft.com/office/powerpoint/2010/main" val="27727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583381-05FF-7412-775B-F3549174B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29E5C687-BD88-479B-AC58-97CBC6B6E7B1}"/>
              </a:ext>
            </a:extLst>
          </p:cNvPr>
          <p:cNvSpPr txBox="1">
            <a:spLocks/>
          </p:cNvSpPr>
          <p:nvPr/>
        </p:nvSpPr>
        <p:spPr>
          <a:xfrm>
            <a:off x="1723243" y="1812203"/>
            <a:ext cx="8745514" cy="3234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1238" indent="-2281238">
              <a:lnSpc>
                <a:spcPct val="150000"/>
              </a:lnSpc>
            </a:pP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高雄市教育局  </a:t>
            </a:r>
            <a:r>
              <a:rPr lang="zh-TW" altLang="en-US" sz="5400" dirty="0">
                <a:solidFill>
                  <a:srgbClr val="00206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國中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教育科 </a:t>
            </a:r>
            <a:endParaRPr lang="en-US" altLang="zh-TW" sz="5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1238" indent="-2281238">
              <a:lnSpc>
                <a:spcPct val="150000"/>
              </a:lnSpc>
            </a:pP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zh-TW" altLang="en-US" sz="6000" dirty="0">
                <a:solidFill>
                  <a:srgbClr val="00206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姚蔚欣 專員</a:t>
            </a:r>
          </a:p>
        </p:txBody>
      </p:sp>
    </p:spTree>
    <p:extLst>
      <p:ext uri="{BB962C8B-B14F-4D97-AF65-F5344CB8AC3E}">
        <p14:creationId xmlns:p14="http://schemas.microsoft.com/office/powerpoint/2010/main" val="328820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A24F025-1B33-8F3D-1B17-8079042CC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355" y="1851473"/>
            <a:ext cx="2987330" cy="298733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6F1550CC-D9B5-BEB7-91A6-08990B4BB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155" y="1686960"/>
            <a:ext cx="3316357" cy="331635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B7D3D0F-B366-A73F-B3AC-A5CF29B483FA}"/>
              </a:ext>
            </a:extLst>
          </p:cNvPr>
          <p:cNvSpPr/>
          <p:nvPr/>
        </p:nvSpPr>
        <p:spPr>
          <a:xfrm>
            <a:off x="6798366" y="5003317"/>
            <a:ext cx="2557669" cy="502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屆科學園遊會計畫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5B1D807-A41C-9D77-B409-DA253529C97C}"/>
              </a:ext>
            </a:extLst>
          </p:cNvPr>
          <p:cNvSpPr/>
          <p:nvPr/>
        </p:nvSpPr>
        <p:spPr>
          <a:xfrm>
            <a:off x="3061253" y="5025887"/>
            <a:ext cx="2557669" cy="502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科學園遊會網站</a:t>
            </a:r>
          </a:p>
        </p:txBody>
      </p:sp>
    </p:spTree>
    <p:extLst>
      <p:ext uri="{BB962C8B-B14F-4D97-AF65-F5344CB8AC3E}">
        <p14:creationId xmlns:p14="http://schemas.microsoft.com/office/powerpoint/2010/main" val="149849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14191"/>
            <a:ext cx="3339197" cy="315447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183" y="4052840"/>
            <a:ext cx="2639816" cy="3315825"/>
          </a:xfrm>
          <a:prstGeom prst="rect">
            <a:avLst/>
          </a:prstGeom>
        </p:spPr>
      </p:pic>
      <p:pic>
        <p:nvPicPr>
          <p:cNvPr id="9" name="Picture 2" descr="環境概況">
            <a:extLst>
              <a:ext uri="{FF2B5EF4-FFF2-40B4-BE49-F238E27FC236}">
                <a16:creationId xmlns:a16="http://schemas.microsoft.com/office/drawing/2014/main" id="{DB1782B1-2499-B1EF-2F35-DA2BBC35A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513"/>
            <a:ext cx="12192000" cy="69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064" y="0"/>
            <a:ext cx="9346096" cy="1087024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科工館平面圖、停車場</a:t>
            </a:r>
          </a:p>
        </p:txBody>
      </p:sp>
    </p:spTree>
    <p:extLst>
      <p:ext uri="{BB962C8B-B14F-4D97-AF65-F5344CB8AC3E}">
        <p14:creationId xmlns:p14="http://schemas.microsoft.com/office/powerpoint/2010/main" val="148730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32946"/>
            <a:ext cx="5590492" cy="6792107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457" y="283695"/>
            <a:ext cx="5457969" cy="636227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停車訊息</a:t>
            </a:r>
            <a:br>
              <a:rPr lang="en-US" altLang="zh-TW" sz="48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布展日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汽車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折抵券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，不提供機車折抵。</a:t>
            </a:r>
            <a:b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10/16(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第一天因應南館廣場關閉，改由高雄市教育局額外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補助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250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停車費。</a:t>
            </a:r>
            <a:b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撤展日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汽車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折抵券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，不提供機車折抵。</a:t>
            </a:r>
            <a:endParaRPr lang="zh-TW" altLang="en-US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31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2FD2477-5B2A-D170-1263-C86EEA241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113" y="807343"/>
            <a:ext cx="4774096" cy="960145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北館停車進出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E172E4-4991-4F5B-A588-76514E98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781" y="5454302"/>
            <a:ext cx="10372044" cy="67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步行進出正門或平等路北館員工刷卡門</a:t>
            </a:r>
            <a:endParaRPr kumimoji="0"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0B3B2F1-7BDB-49EE-9CDF-A49691FC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404" y="1828028"/>
            <a:ext cx="5114612" cy="347267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001F2CC-0654-4BF0-95E8-88731843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70" y="1844289"/>
            <a:ext cx="4832461" cy="344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1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73B6FE29-AC0B-1977-D97D-B195F7AA3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4"/>
            <a:ext cx="12192000" cy="685799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31" y="916004"/>
            <a:ext cx="3496090" cy="436006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4479" r="3689" b="2347"/>
          <a:stretch/>
        </p:blipFill>
        <p:spPr>
          <a:xfrm>
            <a:off x="4101241" y="775496"/>
            <a:ext cx="3670853" cy="46410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r="2320"/>
          <a:stretch/>
        </p:blipFill>
        <p:spPr>
          <a:xfrm>
            <a:off x="7861515" y="775496"/>
            <a:ext cx="4207565" cy="58313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0889" y="5416579"/>
            <a:ext cx="5770401" cy="1107996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停車折抵繳費</a:t>
            </a:r>
          </a:p>
        </p:txBody>
      </p:sp>
    </p:spTree>
    <p:extLst>
      <p:ext uri="{BB962C8B-B14F-4D97-AF65-F5344CB8AC3E}">
        <p14:creationId xmlns:p14="http://schemas.microsoft.com/office/powerpoint/2010/main" val="2096883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E4BC7-1D19-201C-D91C-579A64DE4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390" y="1683234"/>
            <a:ext cx="7861576" cy="2852737"/>
          </a:xfrm>
        </p:spPr>
        <p:txBody>
          <a:bodyPr>
            <a:normAutofit/>
          </a:bodyPr>
          <a:lstStyle/>
          <a:p>
            <a:pPr algn="ctr"/>
            <a:r>
              <a:rPr lang="zh-TW" altLang="en-US" sz="8800" dirty="0"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設攤說明</a:t>
            </a:r>
            <a:b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</a:rPr>
            </a:br>
            <a: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(</a:t>
            </a:r>
            <a:r>
              <a:rPr lang="zh-TW" altLang="en-US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計畫</a:t>
            </a:r>
            <a: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)</a:t>
            </a:r>
            <a:endParaRPr lang="zh-TW" altLang="en-US" sz="8800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C50C1D9-7CF0-B11C-A53D-D605B588B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238" y="1346675"/>
            <a:ext cx="3344595" cy="334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6024AA4-C3D1-5274-CE22-3DBB426F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2EC61F-28E0-4E07-950B-2305EAC0B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171" t="10493" r="3460" b="8889"/>
          <a:stretch/>
        </p:blipFill>
        <p:spPr>
          <a:xfrm>
            <a:off x="727808" y="206531"/>
            <a:ext cx="3417138" cy="444500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F808F32-789F-4068-BCB5-29B8FA497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998" y="935463"/>
            <a:ext cx="7366002" cy="445569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081BD4F-B692-48D6-A22D-EB1D87514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877" y="2429032"/>
            <a:ext cx="2000134" cy="27606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9357" y="4744278"/>
            <a:ext cx="9422013" cy="19556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大會提供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電力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僅供活動使用。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若需延長線，請自備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(2)2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張桌子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(180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張塑膠椅。    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攤位牌。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970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928041" y="1976148"/>
            <a:ext cx="8090360" cy="461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水泥牆面、藝文佈置請勿張貼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海報或標示。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玻璃及大理石牆面，可以使用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3M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隱形</a:t>
            </a:r>
            <a:r>
              <a:rPr kumimoji="0"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膠帶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黏貼，活動結束請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清除乾淨。  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72"/>
          <a:stretch/>
        </p:blipFill>
        <p:spPr bwMode="auto">
          <a:xfrm>
            <a:off x="9042132" y="712399"/>
            <a:ext cx="2641616" cy="35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BFA04A5-146D-416A-ACD7-82A725D393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48"/>
          <a:stretch/>
        </p:blipFill>
        <p:spPr>
          <a:xfrm>
            <a:off x="9042132" y="4026726"/>
            <a:ext cx="2641616" cy="252306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28041" y="571785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499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56BD22C-8B0E-4F3D-9BFE-07BFA66C5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311" y="2096792"/>
            <a:ext cx="8090361" cy="409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各校可攜帶各式看板當背板。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懸掛天花板之海報，請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留意</a:t>
            </a:r>
            <a:endParaRPr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海報重量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，以免輕鋼架掉落。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列入競賽成績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E1F043E-2904-4C91-8FF9-2FDAD0C19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01" y="3479799"/>
            <a:ext cx="3336762" cy="29972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AA65F36-EF2B-4F50-921F-207E3B3400FA}"/>
              </a:ext>
            </a:extLst>
          </p:cNvPr>
          <p:cNvSpPr/>
          <p:nvPr/>
        </p:nvSpPr>
        <p:spPr>
          <a:xfrm>
            <a:off x="1877267" y="827393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3054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1739A38-209A-4BD7-8877-9C9C73236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3635" y="2219740"/>
            <a:ext cx="7242313" cy="376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上方無輕鋼架，且後方是水泥牆面、藝文佈置無法張貼海報，科工館提供海報架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個</a:t>
            </a:r>
            <a:endParaRPr kumimoji="0" lang="zh-TW" altLang="en-US" sz="4400" b="1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A3AA759-B883-4D78-880A-EA887FD59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948" y="1702904"/>
            <a:ext cx="3271202" cy="489011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ECCF2AE-0612-4FF2-B7F5-3621F462BF3E}"/>
              </a:ext>
            </a:extLst>
          </p:cNvPr>
          <p:cNvSpPr/>
          <p:nvPr/>
        </p:nvSpPr>
        <p:spPr>
          <a:xfrm>
            <a:off x="850224" y="1019411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2204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F1E715D6-BEE6-5395-1156-2025E8F7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904310" y="1526950"/>
            <a:ext cx="10814447" cy="9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擺設佈置限各攤範圍內</a:t>
            </a:r>
            <a:r>
              <a:rPr lang="zh-TW" altLang="en-US" sz="4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kumimoji="0" lang="en-US" altLang="zh-TW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9395"/>
            <a:ext cx="5886519" cy="441489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rcRect t="47065"/>
          <a:stretch/>
        </p:blipFill>
        <p:spPr>
          <a:xfrm>
            <a:off x="8054689" y="4540329"/>
            <a:ext cx="4137311" cy="231767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957" y="2438399"/>
            <a:ext cx="5996043" cy="19812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74C3B63-CB5A-FB01-CFE9-FDB769673701}"/>
              </a:ext>
            </a:extLst>
          </p:cNvPr>
          <p:cNvSpPr/>
          <p:nvPr/>
        </p:nvSpPr>
        <p:spPr>
          <a:xfrm>
            <a:off x="1386937" y="520628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0766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1FA0005-4085-ECE5-9B8D-39833F571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739681" y="2167766"/>
            <a:ext cx="11393954" cy="394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ts val="6000"/>
              </a:lnSpc>
              <a:buFontTx/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日期：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ts val="6000"/>
              </a:lnSpc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時間：上午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9:00~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4:00(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中午休息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ts val="6000"/>
              </a:lnSpc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請指導老師</a:t>
            </a:r>
            <a:r>
              <a:rPr lang="zh-TW" altLang="en-US" sz="43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至一樓大廳簽到後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即可進行布置 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        </a:t>
            </a:r>
            <a:r>
              <a:rPr kumimoji="0" lang="en-US" altLang="zh-TW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71237" y="605788"/>
            <a:ext cx="80903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攤位布置時間</a:t>
            </a:r>
          </a:p>
        </p:txBody>
      </p:sp>
    </p:spTree>
    <p:extLst>
      <p:ext uri="{BB962C8B-B14F-4D97-AF65-F5344CB8AC3E}">
        <p14:creationId xmlns:p14="http://schemas.microsoft.com/office/powerpoint/2010/main" val="4043763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72C754B-0990-F762-E020-B7C072DED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98" y="1"/>
            <a:ext cx="12192000" cy="6857999"/>
          </a:xfrm>
          <a:prstGeom prst="rect">
            <a:avLst/>
          </a:prstGeom>
        </p:spPr>
      </p:pic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197102" y="1558869"/>
            <a:ext cx="11754949" cy="4770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8:00~9:00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請由刷卡門憑證進入展廳準備。</a:t>
            </a:r>
            <a:b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指導老師：憑教師證或大會指導老師證。</a:t>
            </a:r>
            <a:endParaRPr kumimoji="0" lang="en-US" altLang="zh-TW" sz="3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服務學生：穿著校服或運動服，憑學生證或借書證。 </a:t>
            </a:r>
            <a:endParaRPr kumimoji="0" lang="en-US" altLang="zh-TW" sz="3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未帶證件恕無法免費入場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聲量：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請勿使用擴音器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，影響周邊學校講解。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清潔：攤位範圍內，請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協助環境整潔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飲水：建議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自備飲水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en-US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0819" y="597159"/>
            <a:ext cx="809036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活動日布展團隊進場</a:t>
            </a:r>
          </a:p>
        </p:txBody>
      </p:sp>
    </p:spTree>
    <p:extLst>
      <p:ext uri="{BB962C8B-B14F-4D97-AF65-F5344CB8AC3E}">
        <p14:creationId xmlns:p14="http://schemas.microsoft.com/office/powerpoint/2010/main" val="1648362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F12FACBE-82FF-A5A1-A2FF-D25694A5B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383" y="834356"/>
            <a:ext cx="4996069" cy="921557"/>
          </a:xfrm>
        </p:spPr>
        <p:txBody>
          <a:bodyPr>
            <a:no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各校貨物進出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E172E4-4991-4F5B-A588-76514E98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39" y="1706697"/>
            <a:ext cx="11867322" cy="104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推車運送請搭乘有</a:t>
            </a:r>
            <a:r>
              <a:rPr kumimoji="0"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包覆保護</a:t>
            </a: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的電梯</a:t>
            </a:r>
            <a:endParaRPr kumimoji="0"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C00D614-BA80-4EA7-9176-F60FB06CB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8366"/>
            <a:ext cx="6988948" cy="386963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161" y="2988365"/>
            <a:ext cx="5161839" cy="386963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121AE0A-3B90-ACC5-3EBF-37FA89430DAE}"/>
              </a:ext>
            </a:extLst>
          </p:cNvPr>
          <p:cNvSpPr/>
          <p:nvPr/>
        </p:nvSpPr>
        <p:spPr>
          <a:xfrm>
            <a:off x="5168348" y="3922643"/>
            <a:ext cx="1537251" cy="2292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173B5DF-8A52-66EB-4F54-CEA148322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89013"/>
            <a:ext cx="1591194" cy="2353260"/>
          </a:xfrm>
          <a:prstGeom prst="rect">
            <a:avLst/>
          </a:prstGeom>
        </p:spPr>
      </p:pic>
      <p:sp>
        <p:nvSpPr>
          <p:cNvPr id="9" name="箭號: 向下 8">
            <a:extLst>
              <a:ext uri="{FF2B5EF4-FFF2-40B4-BE49-F238E27FC236}">
                <a16:creationId xmlns:a16="http://schemas.microsoft.com/office/drawing/2014/main" id="{1D113538-105A-9295-BAEC-D1C779855E51}"/>
              </a:ext>
            </a:extLst>
          </p:cNvPr>
          <p:cNvSpPr/>
          <p:nvPr/>
        </p:nvSpPr>
        <p:spPr>
          <a:xfrm>
            <a:off x="5624818" y="2935358"/>
            <a:ext cx="583097" cy="9442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有包</a:t>
            </a: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4E7D713A-4B7C-86A8-16C9-4EDE16FD3E98}"/>
              </a:ext>
            </a:extLst>
          </p:cNvPr>
          <p:cNvSpPr/>
          <p:nvPr/>
        </p:nvSpPr>
        <p:spPr>
          <a:xfrm>
            <a:off x="504048" y="2918295"/>
            <a:ext cx="583097" cy="9442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有包</a:t>
            </a:r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CC5976C9-5AB0-B17C-7508-51B9234AD60B}"/>
              </a:ext>
            </a:extLst>
          </p:cNvPr>
          <p:cNvSpPr/>
          <p:nvPr/>
        </p:nvSpPr>
        <p:spPr>
          <a:xfrm>
            <a:off x="2659584" y="2829815"/>
            <a:ext cx="1508224" cy="1053051"/>
          </a:xfrm>
          <a:prstGeom prst="downArrow">
            <a:avLst>
              <a:gd name="adj1" fmla="val 50000"/>
              <a:gd name="adj2" fmla="val 56512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乘客專用</a:t>
            </a:r>
          </a:p>
        </p:txBody>
      </p:sp>
    </p:spTree>
    <p:extLst>
      <p:ext uri="{BB962C8B-B14F-4D97-AF65-F5344CB8AC3E}">
        <p14:creationId xmlns:p14="http://schemas.microsoft.com/office/powerpoint/2010/main" val="66874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300D6B76-3ED7-8E58-82E6-E71F7CD26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398968" y="3607202"/>
            <a:ext cx="8653017" cy="4859338"/>
          </a:xfrm>
        </p:spPr>
        <p:txBody>
          <a:bodyPr/>
          <a:lstStyle/>
          <a:p>
            <a:pPr marL="357188" indent="-357188">
              <a:lnSpc>
                <a:spcPct val="80000"/>
              </a:lnSpc>
              <a:buNone/>
              <a:tabLst>
                <a:tab pos="630238" algn="l"/>
              </a:tabLst>
            </a:pP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84582" y="523757"/>
            <a:ext cx="54724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活動日闖關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7178" y="1687443"/>
            <a:ext cx="6652420" cy="446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4863" indent="-80486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請各校準備「闖關成功章」（約 </a:t>
            </a:r>
            <a:r>
              <a:rPr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2×2 cm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務必註明校名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946" y="45364"/>
            <a:ext cx="4766054" cy="676726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136" y="3134140"/>
            <a:ext cx="2855516" cy="372386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572" y="3920597"/>
            <a:ext cx="2886478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C72A37F-C06F-9490-E9AF-77C112982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398968" y="3607202"/>
            <a:ext cx="8653017" cy="4859338"/>
          </a:xfrm>
        </p:spPr>
        <p:txBody>
          <a:bodyPr/>
          <a:lstStyle/>
          <a:p>
            <a:pPr marL="357188" indent="-357188">
              <a:lnSpc>
                <a:spcPct val="80000"/>
              </a:lnSpc>
              <a:buNone/>
              <a:tabLst>
                <a:tab pos="630238" algn="l"/>
              </a:tabLst>
            </a:pP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11425" y="631651"/>
            <a:ext cx="81691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活動日服務師生用餐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7930" y="1693264"/>
            <a:ext cx="11145836" cy="470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4863" indent="-80486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8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禁止在各攤位用餐或喝飲料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白開水不限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 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如需飲食請至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五樓團體用餐區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或戶外。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五樓預留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300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個座位給設攤師生使用。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用餐時間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請國小攤位分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梯次輪流用餐，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攤位仍需派員留守。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國小學校上午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30~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30(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梯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國中學校中午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30~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endParaRPr kumimoji="0" lang="zh-TW" altLang="en-US" sz="3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9031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F38DF0F-2AD4-FF12-5C20-3BB8220F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04801" y="1998333"/>
            <a:ext cx="11781182" cy="4392862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10/17(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4:00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可以開始撤展。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請將</a:t>
            </a:r>
            <a:r>
              <a:rPr kumimoji="1" lang="en-US" altLang="zh-TW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張桌子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kumimoji="1" lang="en-US" altLang="zh-TW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張點心椅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各疊一落，包含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攤位</a:t>
            </a:r>
            <a:endParaRPr kumimoji="1" lang="en-US" altLang="zh-TW" sz="4400" b="1" dirty="0">
              <a:solidFill>
                <a:srgbClr val="000000"/>
              </a:solidFill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架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。完成後，請持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桌椅檢核表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日中午過後</a:t>
            </a:r>
            <a:endParaRPr kumimoji="1"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發到攤位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找國小、國中組工作人員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檢核數量。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撤展路線：同佈展規劃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包覆電梯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514350" indent="-514350">
              <a:buNone/>
            </a:pPr>
            <a:endParaRPr lang="zh-TW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3062511" y="698718"/>
            <a:ext cx="57342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撤展注意事項</a:t>
            </a:r>
          </a:p>
        </p:txBody>
      </p:sp>
    </p:spTree>
    <p:extLst>
      <p:ext uri="{BB962C8B-B14F-4D97-AF65-F5344CB8AC3E}">
        <p14:creationId xmlns:p14="http://schemas.microsoft.com/office/powerpoint/2010/main" val="3317032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B90AFF9-AF59-C1FB-D1E9-194C0EE90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08121" y="2084241"/>
            <a:ext cx="10575757" cy="408829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科工館因應垃圾減量政策，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沒有垃圾桶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，僅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樓用餐區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用膳後分類用垃圾桶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，場佈及活動期間製造之垃圾，結束後請各校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自行帶走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64564" y="940905"/>
            <a:ext cx="60628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撤展注意事項</a:t>
            </a:r>
          </a:p>
        </p:txBody>
      </p:sp>
    </p:spTree>
    <p:extLst>
      <p:ext uri="{BB962C8B-B14F-4D97-AF65-F5344CB8AC3E}">
        <p14:creationId xmlns:p14="http://schemas.microsoft.com/office/powerpoint/2010/main" val="2291290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741C04F-4248-068A-6471-3FC12BD3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6538" y="2271107"/>
            <a:ext cx="11020927" cy="268010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活動結束若有建議或鼓勵，可以撥冗填寫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QR Code</a:t>
            </a: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表單。</a:t>
            </a:r>
            <a:br>
              <a:rPr kumimoji="1" lang="en-US" altLang="zh-TW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填寫日期：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10/17~10/25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止</a:t>
            </a:r>
          </a:p>
        </p:txBody>
      </p:sp>
      <p:sp>
        <p:nvSpPr>
          <p:cNvPr id="4" name="矩形 3"/>
          <p:cNvSpPr/>
          <p:nvPr/>
        </p:nvSpPr>
        <p:spPr>
          <a:xfrm>
            <a:off x="1792470" y="894407"/>
            <a:ext cx="85090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撤展後活動意見回饋</a:t>
            </a:r>
          </a:p>
        </p:txBody>
      </p:sp>
    </p:spTree>
    <p:extLst>
      <p:ext uri="{BB962C8B-B14F-4D97-AF65-F5344CB8AC3E}">
        <p14:creationId xmlns:p14="http://schemas.microsoft.com/office/powerpoint/2010/main" val="385494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014B4A5-49A0-F9F1-36AA-13EB6EE1A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B0ED97E-9848-30B5-8460-A295F2BF4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567" y="2587489"/>
            <a:ext cx="3858866" cy="385886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190D6FE-CF69-3F2B-70E4-CCE59EB6B38F}"/>
              </a:ext>
            </a:extLst>
          </p:cNvPr>
          <p:cNvSpPr/>
          <p:nvPr/>
        </p:nvSpPr>
        <p:spPr>
          <a:xfrm>
            <a:off x="1792470" y="894407"/>
            <a:ext cx="85090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撤展後活動意見回饋</a:t>
            </a:r>
          </a:p>
        </p:txBody>
      </p:sp>
    </p:spTree>
    <p:extLst>
      <p:ext uri="{BB962C8B-B14F-4D97-AF65-F5344CB8AC3E}">
        <p14:creationId xmlns:p14="http://schemas.microsoft.com/office/powerpoint/2010/main" val="3435928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B3348C4-F299-2923-513B-D0B2CE77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43380" y="2114397"/>
            <a:ext cx="11010900" cy="259668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各校辦理校外教學參加本活動，可於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10/15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前至活動網站登錄參加學生人數，參加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優良學習單遴選，獲獎者獎狀鼓勵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kumimoji="1" lang="en-US" altLang="zh-TW" sz="4400" b="1" dirty="0">
              <a:solidFill>
                <a:srgbClr val="000000"/>
              </a:solidFill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833" y="823481"/>
            <a:ext cx="94339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校外教學活動宣導 </a:t>
            </a:r>
            <a:r>
              <a:rPr lang="en-US" altLang="zh-TW" sz="8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80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1895E8C-45C1-206E-F03F-3AF611B051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" r="1489" b="7499"/>
          <a:stretch/>
        </p:blipFill>
        <p:spPr>
          <a:xfrm>
            <a:off x="1842052" y="4684825"/>
            <a:ext cx="8262731" cy="214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0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DD72365-9B9A-1DF4-061F-09F7A6AEC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437860" y="1875688"/>
            <a:ext cx="9485767" cy="515458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可至活動網站先行列印闖關卡。現場闖關卡發放至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3:30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請各校活動前務必多加宣導，提醒學生活動中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勿追趕、嬉戲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，尤其是搭乘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手扶梯過程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，以免發生意外受傷。</a:t>
            </a:r>
          </a:p>
        </p:txBody>
      </p:sp>
      <p:sp>
        <p:nvSpPr>
          <p:cNvPr id="6" name="矩形 5"/>
          <p:cNvSpPr/>
          <p:nvPr/>
        </p:nvSpPr>
        <p:spPr>
          <a:xfrm>
            <a:off x="2406528" y="824695"/>
            <a:ext cx="73789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校外教學活動宣導</a:t>
            </a:r>
            <a:r>
              <a:rPr lang="en-US" altLang="zh-TW" sz="66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66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770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C5D74A7-D123-6E5B-FE72-90605128A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8035"/>
            <a:ext cx="10515600" cy="1755629"/>
          </a:xfrm>
        </p:spPr>
        <p:txBody>
          <a:bodyPr>
            <a:noAutofit/>
          </a:bodyPr>
          <a:lstStyle/>
          <a:p>
            <a:pPr algn="ctr"/>
            <a:r>
              <a:rPr lang="zh-TW" altLang="en-US" sz="12500" dirty="0">
                <a:latin typeface="標楷體" panose="03000509000000000000" pitchFamily="65" charset="-120"/>
                <a:ea typeface="標楷體" panose="03000509000000000000" pitchFamily="65" charset="-120"/>
              </a:rPr>
              <a:t>意見交流</a:t>
            </a:r>
            <a:r>
              <a:rPr lang="en-US" altLang="zh-TW" sz="125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12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2006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57C6C5-C39E-39FF-65FC-49C808FC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49416" y="2157966"/>
            <a:ext cx="11020013" cy="271220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由國中小工作人員分別帶至各樓層場勘。 </a:t>
            </a: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場勘完畢若有問題請至表單</a:t>
            </a: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(QR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code)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填寫，統一回覆公告於活動網站。謝謝！</a:t>
            </a:r>
          </a:p>
        </p:txBody>
      </p:sp>
      <p:sp>
        <p:nvSpPr>
          <p:cNvPr id="4" name="矩形 3"/>
          <p:cNvSpPr/>
          <p:nvPr/>
        </p:nvSpPr>
        <p:spPr>
          <a:xfrm>
            <a:off x="3607463" y="763791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會後場勘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372139" y="5011646"/>
            <a:ext cx="763540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可參考本屆科學園遊會計畫，</a:t>
            </a:r>
            <a:endParaRPr lang="en-US" altLang="zh-TW" sz="2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請隨時留意科學園遊會網站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最新消息</a:t>
            </a:r>
          </a:p>
        </p:txBody>
      </p:sp>
    </p:spTree>
    <p:extLst>
      <p:ext uri="{BB962C8B-B14F-4D97-AF65-F5344CB8AC3E}">
        <p14:creationId xmlns:p14="http://schemas.microsoft.com/office/powerpoint/2010/main" val="352724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57C6C5-C39E-39FF-65FC-49C808FC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09466" y="2157966"/>
            <a:ext cx="4288353" cy="271220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</a:p>
        </p:txBody>
      </p:sp>
      <p:sp>
        <p:nvSpPr>
          <p:cNvPr id="4" name="矩形 3"/>
          <p:cNvSpPr/>
          <p:nvPr/>
        </p:nvSpPr>
        <p:spPr>
          <a:xfrm>
            <a:off x="249252" y="1399895"/>
            <a:ext cx="116934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場勘意見表單</a:t>
            </a:r>
            <a:r>
              <a:rPr lang="en-US" altLang="zh-TW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QR code</a:t>
            </a:r>
            <a:endParaRPr lang="zh-TW" alt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D44C36E-4B7E-4FCF-B11E-AE53BB145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757" y="2889263"/>
            <a:ext cx="3302277" cy="330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98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4025"/>
            <a:ext cx="2280813" cy="215463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9411" y="4727643"/>
            <a:ext cx="2102587" cy="2641022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BAD95417-D63E-4FA9-8A71-3BA0673D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56" y="1453651"/>
            <a:ext cx="11814313" cy="34572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會後場勘</a:t>
            </a:r>
            <a:br>
              <a:rPr lang="en-US" altLang="zh-TW" sz="8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請移駕到會議室外集合</a:t>
            </a:r>
          </a:p>
        </p:txBody>
      </p:sp>
    </p:spTree>
    <p:extLst>
      <p:ext uri="{BB962C8B-B14F-4D97-AF65-F5344CB8AC3E}">
        <p14:creationId xmlns:p14="http://schemas.microsoft.com/office/powerpoint/2010/main" val="116785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DFDD4A27-2F35-F7F4-34FF-3ED367478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894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367" y="728353"/>
            <a:ext cx="10515600" cy="1924503"/>
          </a:xfrm>
        </p:spPr>
        <p:txBody>
          <a:bodyPr>
            <a:normAutofit/>
          </a:bodyPr>
          <a:lstStyle/>
          <a:p>
            <a:pPr algn="ctr"/>
            <a:r>
              <a:rPr lang="zh-TW" altLang="en-US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屆主題</a:t>
            </a:r>
            <a:endParaRPr lang="zh-TW" altLang="en-US" sz="8800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EC4B614-0EC2-8F29-CE0C-DC9AE34B3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52856"/>
            <a:ext cx="12192000" cy="261351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00D79F2-AA96-8F9D-813D-A1DB2D27A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6375"/>
            <a:ext cx="12192000" cy="166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14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979</Words>
  <Application>Microsoft Office PowerPoint</Application>
  <PresentationFormat>寬螢幕</PresentationFormat>
  <Paragraphs>90</Paragraphs>
  <Slides>31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7" baseType="lpstr">
      <vt:lpstr>王漢宗特圓體繁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主辦單位代表致詞</vt:lpstr>
      <vt:lpstr>PowerPoint 簡報</vt:lpstr>
      <vt:lpstr>PowerPoint 簡報</vt:lpstr>
      <vt:lpstr>科工館平面圖、停車場</vt:lpstr>
      <vt:lpstr>     停車訊息 布展日(四)➡️提供【汽車】折抵券(2小時)，不提供機車折抵。 10/16(五)➡️第一天因應南館廣場關閉，改由高雄市教育局額外補助250元停車費。 撤展日(六)➡️提供【汽車】折抵券(1小時)，不提供機車折抵。</vt:lpstr>
      <vt:lpstr>北館停車進出</vt:lpstr>
      <vt:lpstr>PowerPoint 簡報</vt:lpstr>
      <vt:lpstr>設攤說明 (計畫)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各校貨物進出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意見交流 </vt:lpstr>
      <vt:lpstr>PowerPoint 簡報</vt:lpstr>
      <vt:lpstr>PowerPoint 簡報</vt:lpstr>
      <vt:lpstr>會後場勘 請移駕到會議室外集合</vt:lpstr>
      <vt:lpstr>第45屆主題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40</cp:revision>
  <dcterms:created xsi:type="dcterms:W3CDTF">2025-09-23T07:33:27Z</dcterms:created>
  <dcterms:modified xsi:type="dcterms:W3CDTF">2026-09-22T07:49:44Z</dcterms:modified>
</cp:coreProperties>
</file>